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1" r:id="rId2"/>
    <p:sldId id="270" r:id="rId3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33CC"/>
    <a:srgbClr val="33CC33"/>
    <a:srgbClr val="008000"/>
    <a:srgbClr val="99CCFF"/>
    <a:srgbClr val="9966FF"/>
    <a:srgbClr val="0099FF"/>
    <a:srgbClr val="000099"/>
    <a:srgbClr val="6666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9815" autoAdjust="0"/>
  </p:normalViewPr>
  <p:slideViewPr>
    <p:cSldViewPr>
      <p:cViewPr varScale="1">
        <p:scale>
          <a:sx n="104" d="100"/>
          <a:sy n="104" d="100"/>
        </p:scale>
        <p:origin x="205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4" cy="339884"/>
          </a:xfrm>
          <a:prstGeom prst="rect">
            <a:avLst/>
          </a:prstGeom>
        </p:spPr>
        <p:txBody>
          <a:bodyPr vert="horz" lIns="95544" tIns="47771" rIns="95544" bIns="4777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4" cy="339884"/>
          </a:xfrm>
          <a:prstGeom prst="rect">
            <a:avLst/>
          </a:prstGeom>
        </p:spPr>
        <p:txBody>
          <a:bodyPr vert="horz" lIns="95544" tIns="47771" rIns="95544" bIns="47771" rtlCol="0"/>
          <a:lstStyle>
            <a:lvl1pPr algn="r">
              <a:defRPr sz="1300"/>
            </a:lvl1pPr>
          </a:lstStyle>
          <a:p>
            <a:fld id="{0D81E5AD-BC02-4012-80B0-CA4D86C4E50B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56611"/>
            <a:ext cx="4301544" cy="339884"/>
          </a:xfrm>
          <a:prstGeom prst="rect">
            <a:avLst/>
          </a:prstGeom>
        </p:spPr>
        <p:txBody>
          <a:bodyPr vert="horz" lIns="95544" tIns="47771" rIns="95544" bIns="4777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800" y="6456611"/>
            <a:ext cx="4301544" cy="339884"/>
          </a:xfrm>
          <a:prstGeom prst="rect">
            <a:avLst/>
          </a:prstGeom>
        </p:spPr>
        <p:txBody>
          <a:bodyPr vert="horz" lIns="95544" tIns="47771" rIns="95544" bIns="47771" rtlCol="0" anchor="b"/>
          <a:lstStyle>
            <a:lvl1pPr algn="r">
              <a:defRPr sz="1300"/>
            </a:lvl1pPr>
          </a:lstStyle>
          <a:p>
            <a:fld id="{C45429F9-C010-4C89-B541-C98AF121CF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81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4" cy="339884"/>
          </a:xfrm>
          <a:prstGeom prst="rect">
            <a:avLst/>
          </a:prstGeom>
        </p:spPr>
        <p:txBody>
          <a:bodyPr vert="horz" lIns="95544" tIns="47771" rIns="95544" bIns="4777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4" cy="339884"/>
          </a:xfrm>
          <a:prstGeom prst="rect">
            <a:avLst/>
          </a:prstGeom>
        </p:spPr>
        <p:txBody>
          <a:bodyPr vert="horz" lIns="95544" tIns="47771" rIns="95544" bIns="47771" rtlCol="0"/>
          <a:lstStyle>
            <a:lvl1pPr algn="r">
              <a:defRPr sz="1300"/>
            </a:lvl1pPr>
          </a:lstStyle>
          <a:p>
            <a:fld id="{472AF4E0-2CC8-435C-8C7F-7D1C50401F2E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44" tIns="47771" rIns="95544" bIns="477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665" y="3228897"/>
            <a:ext cx="7941310" cy="3058954"/>
          </a:xfrm>
          <a:prstGeom prst="rect">
            <a:avLst/>
          </a:prstGeom>
        </p:spPr>
        <p:txBody>
          <a:bodyPr vert="horz" lIns="95544" tIns="47771" rIns="95544" bIns="4777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56611"/>
            <a:ext cx="4301544" cy="339884"/>
          </a:xfrm>
          <a:prstGeom prst="rect">
            <a:avLst/>
          </a:prstGeom>
        </p:spPr>
        <p:txBody>
          <a:bodyPr vert="horz" lIns="95544" tIns="47771" rIns="95544" bIns="4777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800" y="6456611"/>
            <a:ext cx="4301544" cy="339884"/>
          </a:xfrm>
          <a:prstGeom prst="rect">
            <a:avLst/>
          </a:prstGeom>
        </p:spPr>
        <p:txBody>
          <a:bodyPr vert="horz" lIns="95544" tIns="47771" rIns="95544" bIns="47771" rtlCol="0" anchor="b"/>
          <a:lstStyle>
            <a:lvl1pPr algn="r">
              <a:defRPr sz="1300"/>
            </a:lvl1pPr>
          </a:lstStyle>
          <a:p>
            <a:fld id="{D4CB5920-62A2-47EF-B718-6412E105D3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03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B5920-62A2-47EF-B718-6412E105D3A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209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B5920-62A2-47EF-B718-6412E105D3A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57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04B6-2FE0-428C-B396-570D000BAD5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3443-2F3B-4A17-BBC7-1363BAAC0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174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04B6-2FE0-428C-B396-570D000BAD5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3443-2F3B-4A17-BBC7-1363BAAC0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55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04B6-2FE0-428C-B396-570D000BAD5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3443-2F3B-4A17-BBC7-1363BAAC0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46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04B6-2FE0-428C-B396-570D000BAD5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3443-2F3B-4A17-BBC7-1363BAAC0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81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04B6-2FE0-428C-B396-570D000BAD5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3443-2F3B-4A17-BBC7-1363BAAC0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97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04B6-2FE0-428C-B396-570D000BAD5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3443-2F3B-4A17-BBC7-1363BAAC0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63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04B6-2FE0-428C-B396-570D000BAD5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3443-2F3B-4A17-BBC7-1363BAAC0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47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04B6-2FE0-428C-B396-570D000BAD5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3443-2F3B-4A17-BBC7-1363BAAC0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78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04B6-2FE0-428C-B396-570D000BAD5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3443-2F3B-4A17-BBC7-1363BAAC0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86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04B6-2FE0-428C-B396-570D000BAD5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3443-2F3B-4A17-BBC7-1363BAAC0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935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04B6-2FE0-428C-B396-570D000BAD5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F3443-2F3B-4A17-BBC7-1363BAAC0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65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104B6-2FE0-428C-B396-570D000BAD5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F3443-2F3B-4A17-BBC7-1363BAAC0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37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8804" y="0"/>
            <a:ext cx="9144000" cy="6858000"/>
          </a:xfrm>
          <a:prstGeom prst="rect">
            <a:avLst/>
          </a:prstGeom>
          <a:solidFill>
            <a:srgbClr val="33CC33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看護師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】【</a:t>
            </a:r>
            <a:endParaRPr lang="ja-JP" altLang="en-US" sz="1200" dirty="0"/>
          </a:p>
        </p:txBody>
      </p:sp>
      <p:sp>
        <p:nvSpPr>
          <p:cNvPr id="23" name="正方形/長方形 22"/>
          <p:cNvSpPr/>
          <p:nvPr/>
        </p:nvSpPr>
        <p:spPr>
          <a:xfrm>
            <a:off x="871202" y="211220"/>
            <a:ext cx="74015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2800" b="1" dirty="0">
                <a:solidFill>
                  <a:prstClr val="black"/>
                </a:solidFill>
                <a:latin typeface="+mj-ea"/>
                <a:ea typeface="+mj-ea"/>
              </a:rPr>
              <a:t>リハビリ訪問看護ステーションライブ　空き状況</a:t>
            </a:r>
            <a:endParaRPr lang="en-US" altLang="ja-JP" sz="28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F1C3DEB-3318-4F29-AE76-704E5CE6CA06}"/>
              </a:ext>
            </a:extLst>
          </p:cNvPr>
          <p:cNvSpPr txBox="1"/>
          <p:nvPr/>
        </p:nvSpPr>
        <p:spPr>
          <a:xfrm>
            <a:off x="596226" y="1059893"/>
            <a:ext cx="84402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latin typeface="+mj-ea"/>
                <a:ea typeface="+mj-ea"/>
              </a:rPr>
              <a:t>日頃より新規ご依頼、お問い合わせ有難うございます。</a:t>
            </a:r>
            <a:endParaRPr lang="en-US" altLang="ja-JP" sz="1300" dirty="0">
              <a:latin typeface="+mj-ea"/>
              <a:ea typeface="+mj-ea"/>
            </a:endParaRPr>
          </a:p>
          <a:p>
            <a:r>
              <a:rPr lang="ja-JP" altLang="en-US" sz="1300" dirty="0">
                <a:latin typeface="+mj-ea"/>
                <a:ea typeface="+mj-ea"/>
              </a:rPr>
              <a:t>引き続き電話相談や新規ご依頼受付中です。お気軽にご連絡ください。</a:t>
            </a:r>
            <a:endParaRPr lang="en-US" altLang="ja-JP" sz="1300" dirty="0">
              <a:latin typeface="+mj-ea"/>
              <a:ea typeface="+mj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BDCF8BA-109E-4AA8-9822-16708CD82AEC}"/>
              </a:ext>
            </a:extLst>
          </p:cNvPr>
          <p:cNvSpPr txBox="1"/>
          <p:nvPr/>
        </p:nvSpPr>
        <p:spPr>
          <a:xfrm>
            <a:off x="6604700" y="757153"/>
            <a:ext cx="22322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000" b="1" dirty="0">
                <a:latin typeface="+mj-ea"/>
                <a:ea typeface="+mj-ea"/>
              </a:rPr>
              <a:t>令和 </a:t>
            </a:r>
            <a:r>
              <a:rPr lang="en-US" altLang="ja-JP" sz="1000" b="1" dirty="0">
                <a:latin typeface="+mj-ea"/>
                <a:ea typeface="+mj-ea"/>
              </a:rPr>
              <a:t> 6</a:t>
            </a:r>
            <a:r>
              <a:rPr lang="ja-JP" altLang="en-US" sz="1000" b="1" dirty="0">
                <a:latin typeface="+mj-ea"/>
                <a:ea typeface="+mj-ea"/>
              </a:rPr>
              <a:t>年  </a:t>
            </a:r>
            <a:r>
              <a:rPr lang="en-US" altLang="ja-JP" sz="1000" b="1" dirty="0">
                <a:latin typeface="+mj-ea"/>
                <a:ea typeface="+mj-ea"/>
              </a:rPr>
              <a:t>12</a:t>
            </a:r>
            <a:r>
              <a:rPr lang="ja-JP" altLang="en-US" sz="1000" b="1" dirty="0">
                <a:latin typeface="+mj-ea"/>
                <a:ea typeface="+mj-ea"/>
              </a:rPr>
              <a:t>月 更新</a:t>
            </a:r>
            <a:endParaRPr lang="en-US" altLang="ja-JP" sz="1000" b="1" dirty="0">
              <a:latin typeface="+mj-ea"/>
              <a:ea typeface="+mj-ea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5539E911-983C-4BA2-A900-AE1B8D25B5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102784"/>
              </p:ext>
            </p:extLst>
          </p:nvPr>
        </p:nvGraphicFramePr>
        <p:xfrm>
          <a:off x="395536" y="1688150"/>
          <a:ext cx="8373128" cy="3541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66256851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423438246"/>
                    </a:ext>
                  </a:extLst>
                </a:gridCol>
                <a:gridCol w="1156168">
                  <a:extLst>
                    <a:ext uri="{9D8B030D-6E8A-4147-A177-3AD203B41FA5}">
                      <a16:colId xmlns:a16="http://schemas.microsoft.com/office/drawing/2014/main" val="1455276509"/>
                    </a:ext>
                  </a:extLst>
                </a:gridCol>
                <a:gridCol w="1156168">
                  <a:extLst>
                    <a:ext uri="{9D8B030D-6E8A-4147-A177-3AD203B41FA5}">
                      <a16:colId xmlns:a16="http://schemas.microsoft.com/office/drawing/2014/main" val="967210902"/>
                    </a:ext>
                  </a:extLst>
                </a:gridCol>
                <a:gridCol w="1156168">
                  <a:extLst>
                    <a:ext uri="{9D8B030D-6E8A-4147-A177-3AD203B41FA5}">
                      <a16:colId xmlns:a16="http://schemas.microsoft.com/office/drawing/2014/main" val="1203798694"/>
                    </a:ext>
                  </a:extLst>
                </a:gridCol>
                <a:gridCol w="1156168">
                  <a:extLst>
                    <a:ext uri="{9D8B030D-6E8A-4147-A177-3AD203B41FA5}">
                      <a16:colId xmlns:a16="http://schemas.microsoft.com/office/drawing/2014/main" val="4206474446"/>
                    </a:ext>
                  </a:extLst>
                </a:gridCol>
                <a:gridCol w="1156168">
                  <a:extLst>
                    <a:ext uri="{9D8B030D-6E8A-4147-A177-3AD203B41FA5}">
                      <a16:colId xmlns:a16="http://schemas.microsoft.com/office/drawing/2014/main" val="563976997"/>
                    </a:ext>
                  </a:extLst>
                </a:gridCol>
              </a:tblGrid>
              <a:tr h="708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ステーション空き情報</a:t>
                      </a:r>
                    </a:p>
                  </a:txBody>
                  <a:tcPr>
                    <a:lnL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時間帯</a:t>
                      </a:r>
                    </a:p>
                  </a:txBody>
                  <a:tcPr anchor="ctr"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月</a:t>
                      </a:r>
                    </a:p>
                  </a:txBody>
                  <a:tcPr anchor="ctr"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火</a:t>
                      </a:r>
                    </a:p>
                  </a:txBody>
                  <a:tcPr anchor="ctr"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水</a:t>
                      </a:r>
                    </a:p>
                  </a:txBody>
                  <a:tcPr anchor="ctr"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木</a:t>
                      </a:r>
                    </a:p>
                  </a:txBody>
                  <a:tcPr anchor="ctr"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+mj-ea"/>
                          <a:ea typeface="+mj-ea"/>
                        </a:rPr>
                        <a:t>金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43674087"/>
                  </a:ext>
                </a:extLst>
              </a:tr>
              <a:tr h="70821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+mj-ea"/>
                          <a:ea typeface="+mj-ea"/>
                        </a:rPr>
                        <a:t>看護師</a:t>
                      </a:r>
                      <a:endParaRPr kumimoji="1" lang="en-US" altLang="ja-JP" sz="1400" b="1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+mj-ea"/>
                          <a:ea typeface="+mj-ea"/>
                        </a:rPr>
                        <a:t>（早乙女）</a:t>
                      </a:r>
                      <a:endParaRPr kumimoji="1" lang="en-US" altLang="ja-JP" sz="1400" b="1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+mj-ea"/>
                          <a:ea typeface="+mj-ea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dirty="0"/>
                        <a:t>×</a:t>
                      </a:r>
                      <a:endParaRPr kumimoji="1" lang="ja-JP" altLang="en-US" sz="2200" dirty="0"/>
                    </a:p>
                  </a:txBody>
                  <a:tcPr anchor="ctr">
                    <a:lnR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1875852"/>
                  </a:ext>
                </a:extLst>
              </a:tr>
              <a:tr h="70821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+mj-ea"/>
                          <a:ea typeface="+mj-ea"/>
                        </a:rPr>
                        <a:t>午後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dirty="0"/>
                        <a:t>×</a:t>
                      </a:r>
                      <a:endParaRPr kumimoji="1" lang="ja-JP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△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61782026"/>
                  </a:ext>
                </a:extLst>
              </a:tr>
              <a:tr h="70821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+mj-ea"/>
                          <a:ea typeface="+mj-ea"/>
                        </a:rPr>
                        <a:t>リハビリ</a:t>
                      </a:r>
                      <a:endParaRPr kumimoji="1" lang="en-US" altLang="ja-JP" sz="1400" b="1" dirty="0"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+mj-ea"/>
                          <a:ea typeface="+mj-ea"/>
                        </a:rPr>
                        <a:t>（秋田）</a:t>
                      </a:r>
                      <a:endParaRPr kumimoji="1" lang="en-US" altLang="ja-JP" sz="1400" b="1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+mj-ea"/>
                          <a:ea typeface="+mj-ea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〇</a:t>
                      </a:r>
                      <a:endParaRPr kumimoji="1" lang="en-US" altLang="ja-JP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〇</a:t>
                      </a:r>
                      <a:endParaRPr kumimoji="1" lang="en-US" altLang="ja-JP" sz="2200" dirty="0"/>
                    </a:p>
                  </a:txBody>
                  <a:tcPr anchor="ctr">
                    <a:lnR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45285875"/>
                  </a:ext>
                </a:extLst>
              </a:tr>
              <a:tr h="70821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+mj-ea"/>
                          <a:ea typeface="+mj-ea"/>
                        </a:rPr>
                        <a:t>午後</a:t>
                      </a:r>
                    </a:p>
                  </a:txBody>
                  <a:tcPr anchor="ctr">
                    <a:lnB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△</a:t>
                      </a:r>
                    </a:p>
                  </a:txBody>
                  <a:tcPr anchor="ctr">
                    <a:lnB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〇</a:t>
                      </a:r>
                    </a:p>
                  </a:txBody>
                  <a:tcPr anchor="ctr">
                    <a:lnB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△</a:t>
                      </a:r>
                    </a:p>
                  </a:txBody>
                  <a:tcPr anchor="ctr">
                    <a:lnB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△</a:t>
                      </a:r>
                    </a:p>
                  </a:txBody>
                  <a:tcPr anchor="ctr">
                    <a:lnB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△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33CC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960431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18BD9CE-5AC9-F8EA-F5A1-FA12520826E1}"/>
              </a:ext>
            </a:extLst>
          </p:cNvPr>
          <p:cNvSpPr/>
          <p:nvPr/>
        </p:nvSpPr>
        <p:spPr>
          <a:xfrm>
            <a:off x="395536" y="5373216"/>
            <a:ext cx="8373128" cy="1314628"/>
          </a:xfrm>
          <a:prstGeom prst="rect">
            <a:avLst/>
          </a:prstGeom>
          <a:noFill/>
          <a:ln w="34925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71BB3B-8983-FF3A-57F6-B77083F53969}"/>
              </a:ext>
            </a:extLst>
          </p:cNvPr>
          <p:cNvSpPr/>
          <p:nvPr/>
        </p:nvSpPr>
        <p:spPr>
          <a:xfrm>
            <a:off x="3311860" y="5373216"/>
            <a:ext cx="2808312" cy="3332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－</a:t>
            </a:r>
            <a:r>
              <a:rPr kumimoji="1" lang="en-US" altLang="ja-JP" sz="1400" dirty="0">
                <a:solidFill>
                  <a:schemeClr val="tx1"/>
                </a:solidFill>
                <a:latin typeface="+mn-ea"/>
              </a:rPr>
              <a:t> </a:t>
            </a:r>
            <a:r>
              <a:rPr kumimoji="1" lang="ja-JP" altLang="en-US" sz="1400" dirty="0">
                <a:solidFill>
                  <a:schemeClr val="tx1"/>
                </a:solidFill>
                <a:latin typeface="+mn-ea"/>
              </a:rPr>
              <a:t>スタッフコメント </a:t>
            </a:r>
            <a:r>
              <a:rPr lang="ja-JP" altLang="en-US" sz="1400" dirty="0">
                <a:solidFill>
                  <a:schemeClr val="tx1"/>
                </a:solidFill>
                <a:latin typeface="+mn-ea"/>
              </a:rPr>
              <a:t>－</a:t>
            </a:r>
            <a:endParaRPr kumimoji="1" lang="ja-JP" altLang="en-US" sz="14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075C69D-611C-F3F8-0FE3-0AC02F3CC48B}"/>
              </a:ext>
            </a:extLst>
          </p:cNvPr>
          <p:cNvSpPr/>
          <p:nvPr/>
        </p:nvSpPr>
        <p:spPr>
          <a:xfrm>
            <a:off x="467544" y="5517232"/>
            <a:ext cx="7992888" cy="3332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9E1C313-6D2B-EE10-5720-4F30CD771852}"/>
              </a:ext>
            </a:extLst>
          </p:cNvPr>
          <p:cNvSpPr/>
          <p:nvPr/>
        </p:nvSpPr>
        <p:spPr>
          <a:xfrm>
            <a:off x="755576" y="5661248"/>
            <a:ext cx="7632848" cy="969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>
                <a:solidFill>
                  <a:schemeClr val="tx1"/>
                </a:solidFill>
                <a:latin typeface="+mj-ea"/>
                <a:ea typeface="+mj-ea"/>
              </a:rPr>
              <a:t>本年も大変お世話になりました。</a:t>
            </a:r>
            <a:endParaRPr lang="en-US" altLang="ja-JP" sz="13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+mj-ea"/>
                <a:ea typeface="+mj-ea"/>
              </a:rPr>
              <a:t>来年も変わらぬご支援を賜りますようお願い申し上げます。</a:t>
            </a:r>
            <a:endParaRPr lang="en-US" altLang="ja-JP" sz="13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endParaRPr lang="en-US" altLang="ja-JP" sz="3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+mj-ea"/>
                <a:ea typeface="+mj-ea"/>
              </a:rPr>
              <a:t>体調などお崩しになられぬようお気をつけくださいませ。</a:t>
            </a:r>
            <a:endParaRPr lang="en-US" altLang="ja-JP" sz="13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65408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>
            <a:off x="701834" y="116632"/>
            <a:ext cx="77452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+mj-ea"/>
                <a:ea typeface="+mj-ea"/>
              </a:rPr>
              <a:t>- </a:t>
            </a:r>
            <a:r>
              <a:rPr lang="ja-JP" altLang="en-US" sz="2800" dirty="0">
                <a:solidFill>
                  <a:prstClr val="black"/>
                </a:solidFill>
                <a:latin typeface="+mj-ea"/>
                <a:ea typeface="+mj-ea"/>
              </a:rPr>
              <a:t>訪問範囲</a:t>
            </a:r>
            <a:r>
              <a:rPr lang="en-US" altLang="ja-JP" sz="2800" dirty="0">
                <a:solidFill>
                  <a:prstClr val="black"/>
                </a:solidFill>
                <a:latin typeface="+mj-ea"/>
                <a:ea typeface="+mj-ea"/>
              </a:rPr>
              <a:t> -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3201F73B-8080-0C76-30ED-CFD1FB61EC04}"/>
              </a:ext>
            </a:extLst>
          </p:cNvPr>
          <p:cNvSpPr txBox="1"/>
          <p:nvPr/>
        </p:nvSpPr>
        <p:spPr>
          <a:xfrm>
            <a:off x="179512" y="760348"/>
            <a:ext cx="880564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訪問地区： 宇都宮市、 壬生町、 下野市、 上三川町、鹿沼市　（基本的に事務所から車で</a:t>
            </a:r>
            <a:r>
              <a:rPr lang="en-US" altLang="ja-JP" sz="1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lang="ja-JP" altLang="en-US" sz="1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分圏内）</a:t>
            </a:r>
            <a:endParaRPr lang="en-US" altLang="ja-JP" sz="13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0C0D2D-8F48-65BF-ED5B-2C35C633DE47}"/>
              </a:ext>
            </a:extLst>
          </p:cNvPr>
          <p:cNvSpPr txBox="1"/>
          <p:nvPr/>
        </p:nvSpPr>
        <p:spPr>
          <a:xfrm>
            <a:off x="4748804" y="2035997"/>
            <a:ext cx="41368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宇都宮市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雀宮、若松原、陽南、姿川、横川、宮の原の中学校区</a:t>
            </a:r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壬生町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全域</a:t>
            </a:r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下野市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石橋、古山、細谷、石橋北の小学校区</a:t>
            </a:r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上三川町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本郷北、明治、上三川北、上三川の小学校区　　</a:t>
            </a:r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鹿沼市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石川、池ノ森の小学校区</a:t>
            </a:r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1FF5171-E88E-EF80-5FD6-1784F54B2B8E}"/>
              </a:ext>
            </a:extLst>
          </p:cNvPr>
          <p:cNvSpPr txBox="1"/>
          <p:nvPr/>
        </p:nvSpPr>
        <p:spPr>
          <a:xfrm>
            <a:off x="755576" y="5877272"/>
            <a:ext cx="914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看護の訪問可能エリアは緊急訪問を想定しています。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定時訪問のみの場合、訪問可能となる地域もあります。お問い合わせください。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EF73288-64AD-B950-AC5A-4E4D14D18E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93" y="1260721"/>
            <a:ext cx="3946823" cy="4212901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-8804" y="-9236"/>
            <a:ext cx="9144000" cy="6892688"/>
          </a:xfrm>
          <a:prstGeom prst="rect">
            <a:avLst/>
          </a:prstGeom>
          <a:solidFill>
            <a:srgbClr val="00FF00">
              <a:alpha val="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7F43CAD-7E36-C060-9811-E9928CF808D7}"/>
              </a:ext>
            </a:extLst>
          </p:cNvPr>
          <p:cNvSpPr txBox="1"/>
          <p:nvPr/>
        </p:nvSpPr>
        <p:spPr>
          <a:xfrm>
            <a:off x="2512049" y="2450763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宇都宮市</a:t>
            </a:r>
            <a:endParaRPr kumimoji="1" lang="ja-JP" altLang="en-US" sz="16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D8C987-7FF6-D1D6-8BB6-51B7C0920B69}"/>
              </a:ext>
            </a:extLst>
          </p:cNvPr>
          <p:cNvSpPr txBox="1"/>
          <p:nvPr/>
        </p:nvSpPr>
        <p:spPr>
          <a:xfrm>
            <a:off x="783857" y="2933333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鹿沼市</a:t>
            </a:r>
            <a:endParaRPr kumimoji="1" lang="ja-JP" altLang="en-US" sz="16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6791DDC-3BC4-E85A-8FA2-1C4D71E54611}"/>
              </a:ext>
            </a:extLst>
          </p:cNvPr>
          <p:cNvSpPr txBox="1"/>
          <p:nvPr/>
        </p:nvSpPr>
        <p:spPr>
          <a:xfrm>
            <a:off x="999881" y="4538995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栃木市</a:t>
            </a:r>
            <a:endParaRPr kumimoji="1" lang="ja-JP" altLang="en-US" sz="16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55A019-292D-BD39-2D58-596BD9ACE0EF}"/>
              </a:ext>
            </a:extLst>
          </p:cNvPr>
          <p:cNvSpPr txBox="1"/>
          <p:nvPr/>
        </p:nvSpPr>
        <p:spPr>
          <a:xfrm>
            <a:off x="2430805" y="4824013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下野市</a:t>
            </a:r>
            <a:endParaRPr kumimoji="1" lang="ja-JP" altLang="en-US" sz="16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956870C-BA1E-D7F4-CACD-398C18C5FE52}"/>
              </a:ext>
            </a:extLst>
          </p:cNvPr>
          <p:cNvSpPr txBox="1"/>
          <p:nvPr/>
        </p:nvSpPr>
        <p:spPr>
          <a:xfrm>
            <a:off x="2750140" y="4196818"/>
            <a:ext cx="127579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b="1" dirty="0"/>
              <a:t>上三川町</a:t>
            </a:r>
            <a:endParaRPr kumimoji="1" lang="ja-JP" altLang="en-US" sz="15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BB6E6FC-E9B6-49E3-B7C4-1DD25A1541D0}"/>
              </a:ext>
            </a:extLst>
          </p:cNvPr>
          <p:cNvSpPr txBox="1"/>
          <p:nvPr/>
        </p:nvSpPr>
        <p:spPr>
          <a:xfrm>
            <a:off x="1880569" y="3969153"/>
            <a:ext cx="8640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b="1" dirty="0"/>
              <a:t>壬生町</a:t>
            </a:r>
            <a:endParaRPr kumimoji="1" lang="ja-JP" altLang="en-US" sz="15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53A44A-6F4C-8190-168A-09F811284B03}"/>
              </a:ext>
            </a:extLst>
          </p:cNvPr>
          <p:cNvSpPr txBox="1"/>
          <p:nvPr/>
        </p:nvSpPr>
        <p:spPr>
          <a:xfrm>
            <a:off x="2611192" y="3222212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ライブ</a:t>
            </a:r>
          </a:p>
        </p:txBody>
      </p:sp>
    </p:spTree>
    <p:extLst>
      <p:ext uri="{BB962C8B-B14F-4D97-AF65-F5344CB8AC3E}">
        <p14:creationId xmlns:p14="http://schemas.microsoft.com/office/powerpoint/2010/main" val="1206786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249</Words>
  <Application>Microsoft Office PowerPoint</Application>
  <PresentationFormat>画面に合わせる (4:3)</PresentationFormat>
  <Paragraphs>72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PCUser</dc:creator>
  <cp:lastModifiedBy>聖司 秋田</cp:lastModifiedBy>
  <cp:revision>180</cp:revision>
  <cp:lastPrinted>2024-12-03T11:02:44Z</cp:lastPrinted>
  <dcterms:created xsi:type="dcterms:W3CDTF">2014-01-12T03:42:17Z</dcterms:created>
  <dcterms:modified xsi:type="dcterms:W3CDTF">2024-12-03T11:07:42Z</dcterms:modified>
</cp:coreProperties>
</file>