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7559675" cy="106918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A0E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5" d="100"/>
          <a:sy n="75" d="100"/>
        </p:scale>
        <p:origin x="29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7BAF9-D026-47E4-B69D-A9FF96AE8408}" type="datetimeFigureOut">
              <a:rPr kumimoji="1" lang="ja-JP" altLang="en-US" smtClean="0"/>
              <a:t>2024/5/1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891D-D505-406A-BEED-0BC1B58430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0445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7BAF9-D026-47E4-B69D-A9FF96AE8408}" type="datetimeFigureOut">
              <a:rPr kumimoji="1" lang="ja-JP" altLang="en-US" smtClean="0"/>
              <a:t>2024/5/1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891D-D505-406A-BEED-0BC1B58430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929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7BAF9-D026-47E4-B69D-A9FF96AE8408}" type="datetimeFigureOut">
              <a:rPr kumimoji="1" lang="ja-JP" altLang="en-US" smtClean="0"/>
              <a:t>2024/5/1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891D-D505-406A-BEED-0BC1B58430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991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7BAF9-D026-47E4-B69D-A9FF96AE8408}" type="datetimeFigureOut">
              <a:rPr kumimoji="1" lang="ja-JP" altLang="en-US" smtClean="0"/>
              <a:t>2024/5/1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891D-D505-406A-BEED-0BC1B58430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3423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7BAF9-D026-47E4-B69D-A9FF96AE8408}" type="datetimeFigureOut">
              <a:rPr kumimoji="1" lang="ja-JP" altLang="en-US" smtClean="0"/>
              <a:t>2024/5/1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891D-D505-406A-BEED-0BC1B58430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6137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7BAF9-D026-47E4-B69D-A9FF96AE8408}" type="datetimeFigureOut">
              <a:rPr kumimoji="1" lang="ja-JP" altLang="en-US" smtClean="0"/>
              <a:t>2024/5/1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891D-D505-406A-BEED-0BC1B58430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2863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7BAF9-D026-47E4-B69D-A9FF96AE8408}" type="datetimeFigureOut">
              <a:rPr kumimoji="1" lang="ja-JP" altLang="en-US" smtClean="0"/>
              <a:t>2024/5/1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891D-D505-406A-BEED-0BC1B58430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1120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7BAF9-D026-47E4-B69D-A9FF96AE8408}" type="datetimeFigureOut">
              <a:rPr kumimoji="1" lang="ja-JP" altLang="en-US" smtClean="0"/>
              <a:t>2024/5/1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891D-D505-406A-BEED-0BC1B58430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552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7BAF9-D026-47E4-B69D-A9FF96AE8408}" type="datetimeFigureOut">
              <a:rPr kumimoji="1" lang="ja-JP" altLang="en-US" smtClean="0"/>
              <a:t>2024/5/1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891D-D505-406A-BEED-0BC1B58430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0724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7BAF9-D026-47E4-B69D-A9FF96AE8408}" type="datetimeFigureOut">
              <a:rPr kumimoji="1" lang="ja-JP" altLang="en-US" smtClean="0"/>
              <a:t>2024/5/1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891D-D505-406A-BEED-0BC1B58430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34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7BAF9-D026-47E4-B69D-A9FF96AE8408}" type="datetimeFigureOut">
              <a:rPr kumimoji="1" lang="ja-JP" altLang="en-US" smtClean="0"/>
              <a:t>2024/5/1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891D-D505-406A-BEED-0BC1B58430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3321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BAF9-D026-47E4-B69D-A9FF96AE8408}" type="datetimeFigureOut">
              <a:rPr kumimoji="1" lang="ja-JP" altLang="en-US" smtClean="0"/>
              <a:t>2024/5/1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0891D-D505-406A-BEED-0BC1B58430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5556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78903882-B248-87C6-B2FD-871AB7B629E7}"/>
              </a:ext>
            </a:extLst>
          </p:cNvPr>
          <p:cNvSpPr/>
          <p:nvPr/>
        </p:nvSpPr>
        <p:spPr>
          <a:xfrm>
            <a:off x="0" y="-60160"/>
            <a:ext cx="7559676" cy="10751973"/>
          </a:xfrm>
          <a:prstGeom prst="rect">
            <a:avLst/>
          </a:prstGeom>
          <a:solidFill>
            <a:srgbClr val="00FF00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4" name="表 2">
            <a:extLst>
              <a:ext uri="{FF2B5EF4-FFF2-40B4-BE49-F238E27FC236}">
                <a16:creationId xmlns:a16="http://schemas.microsoft.com/office/drawing/2014/main" id="{5B98BF34-E846-D557-E744-81CC7CEAE47C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833595822"/>
              </p:ext>
            </p:extLst>
          </p:nvPr>
        </p:nvGraphicFramePr>
        <p:xfrm>
          <a:off x="582348" y="6022194"/>
          <a:ext cx="6398080" cy="3150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2659">
                  <a:extLst>
                    <a:ext uri="{9D8B030D-6E8A-4147-A177-3AD203B41FA5}">
                      <a16:colId xmlns:a16="http://schemas.microsoft.com/office/drawing/2014/main" val="2662568511"/>
                    </a:ext>
                  </a:extLst>
                </a:gridCol>
                <a:gridCol w="1004152">
                  <a:extLst>
                    <a:ext uri="{9D8B030D-6E8A-4147-A177-3AD203B41FA5}">
                      <a16:colId xmlns:a16="http://schemas.microsoft.com/office/drawing/2014/main" val="2423438246"/>
                    </a:ext>
                  </a:extLst>
                </a:gridCol>
                <a:gridCol w="773469">
                  <a:extLst>
                    <a:ext uri="{9D8B030D-6E8A-4147-A177-3AD203B41FA5}">
                      <a16:colId xmlns:a16="http://schemas.microsoft.com/office/drawing/2014/main" val="1455276509"/>
                    </a:ext>
                  </a:extLst>
                </a:gridCol>
                <a:gridCol w="759899">
                  <a:extLst>
                    <a:ext uri="{9D8B030D-6E8A-4147-A177-3AD203B41FA5}">
                      <a16:colId xmlns:a16="http://schemas.microsoft.com/office/drawing/2014/main" val="967210902"/>
                    </a:ext>
                  </a:extLst>
                </a:gridCol>
                <a:gridCol w="787039">
                  <a:extLst>
                    <a:ext uri="{9D8B030D-6E8A-4147-A177-3AD203B41FA5}">
                      <a16:colId xmlns:a16="http://schemas.microsoft.com/office/drawing/2014/main" val="1203798694"/>
                    </a:ext>
                  </a:extLst>
                </a:gridCol>
                <a:gridCol w="800608">
                  <a:extLst>
                    <a:ext uri="{9D8B030D-6E8A-4147-A177-3AD203B41FA5}">
                      <a16:colId xmlns:a16="http://schemas.microsoft.com/office/drawing/2014/main" val="4206474446"/>
                    </a:ext>
                  </a:extLst>
                </a:gridCol>
                <a:gridCol w="780254">
                  <a:extLst>
                    <a:ext uri="{9D8B030D-6E8A-4147-A177-3AD203B41FA5}">
                      <a16:colId xmlns:a16="http://schemas.microsoft.com/office/drawing/2014/main" val="563976997"/>
                    </a:ext>
                  </a:extLst>
                </a:gridCol>
              </a:tblGrid>
              <a:tr h="57515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ステーション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空き状況</a:t>
                      </a:r>
                    </a:p>
                  </a:txBody>
                  <a:tcPr>
                    <a:lnL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時間帯</a:t>
                      </a:r>
                    </a:p>
                  </a:txBody>
                  <a:tcPr anchor="ctr">
                    <a:lnT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月</a:t>
                      </a:r>
                    </a:p>
                  </a:txBody>
                  <a:tcPr anchor="ctr">
                    <a:lnT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火</a:t>
                      </a:r>
                    </a:p>
                  </a:txBody>
                  <a:tcPr anchor="ctr">
                    <a:lnT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水</a:t>
                      </a:r>
                    </a:p>
                  </a:txBody>
                  <a:tcPr anchor="ctr">
                    <a:lnT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木</a:t>
                      </a:r>
                    </a:p>
                  </a:txBody>
                  <a:tcPr anchor="ctr">
                    <a:lnT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金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43674087"/>
                  </a:ext>
                </a:extLst>
              </a:tr>
              <a:tr h="642819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訪問看護</a:t>
                      </a:r>
                      <a:endParaRPr kumimoji="1" lang="en-US" altLang="ja-JP" sz="1400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/>
                      <a:r>
                        <a:rPr kumimoji="1" lang="en-US" altLang="ja-JP" sz="12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Ns 6</a:t>
                      </a:r>
                      <a:r>
                        <a:rPr kumimoji="1" lang="ja-JP" altLang="en-US" sz="12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名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午前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△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91875852"/>
                  </a:ext>
                </a:extLst>
              </a:tr>
              <a:tr h="642819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午後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×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〇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61782026"/>
                  </a:ext>
                </a:extLst>
              </a:tr>
              <a:tr h="642819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訪問リハ</a:t>
                      </a:r>
                      <a:endParaRPr kumimoji="1" lang="en-US" altLang="ja-JP" sz="1400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/>
                      <a:r>
                        <a:rPr kumimoji="1" lang="en-US" altLang="ja-JP" sz="12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PT4</a:t>
                      </a:r>
                      <a:r>
                        <a:rPr kumimoji="1" lang="ja-JP" altLang="en-US" sz="12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名 </a:t>
                      </a:r>
                      <a:r>
                        <a:rPr kumimoji="1" lang="en-US" altLang="ja-JP" sz="12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OT1</a:t>
                      </a:r>
                      <a:r>
                        <a:rPr kumimoji="1" lang="ja-JP" altLang="en-US" sz="12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名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午前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×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〇</a:t>
                      </a:r>
                      <a:endParaRPr kumimoji="1" lang="en-US" altLang="ja-JP" sz="1800" dirty="0"/>
                    </a:p>
                  </a:txBody>
                  <a:tcPr anchor="ctr">
                    <a:lnR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45285875"/>
                  </a:ext>
                </a:extLst>
              </a:tr>
              <a:tr h="642819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午後</a:t>
                      </a:r>
                    </a:p>
                  </a:txBody>
                  <a:tcPr anchor="ctr">
                    <a:lnB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〇</a:t>
                      </a:r>
                    </a:p>
                  </a:txBody>
                  <a:tcPr anchor="ctr">
                    <a:lnB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〇</a:t>
                      </a:r>
                    </a:p>
                  </a:txBody>
                  <a:tcPr anchor="ctr">
                    <a:lnB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〇</a:t>
                      </a:r>
                    </a:p>
                  </a:txBody>
                  <a:tcPr anchor="ctr">
                    <a:lnB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〇</a:t>
                      </a:r>
                    </a:p>
                  </a:txBody>
                  <a:tcPr anchor="ctr">
                    <a:lnB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〇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960431"/>
                  </a:ext>
                </a:extLst>
              </a:tr>
            </a:tbl>
          </a:graphicData>
        </a:graphic>
      </p:graphicFrame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50FBBAF7-BB35-7602-3720-156267EC24C3}"/>
              </a:ext>
            </a:extLst>
          </p:cNvPr>
          <p:cNvGrpSpPr/>
          <p:nvPr/>
        </p:nvGrpSpPr>
        <p:grpSpPr>
          <a:xfrm>
            <a:off x="404314" y="172495"/>
            <a:ext cx="6784848" cy="1973422"/>
            <a:chOff x="438912" y="1526518"/>
            <a:chExt cx="6784848" cy="1973422"/>
          </a:xfrm>
        </p:grpSpPr>
        <p:sp>
          <p:nvSpPr>
            <p:cNvPr id="5" name="四角形: 角を丸くする 4">
              <a:extLst>
                <a:ext uri="{FF2B5EF4-FFF2-40B4-BE49-F238E27FC236}">
                  <a16:creationId xmlns:a16="http://schemas.microsoft.com/office/drawing/2014/main" id="{BE5CE79D-FD41-D6B4-1B5E-38B01F0DC0F2}"/>
                </a:ext>
              </a:extLst>
            </p:cNvPr>
            <p:cNvSpPr/>
            <p:nvPr/>
          </p:nvSpPr>
          <p:spPr>
            <a:xfrm>
              <a:off x="438912" y="1526518"/>
              <a:ext cx="6784848" cy="1973422"/>
            </a:xfrm>
            <a:prstGeom prst="roundRect">
              <a:avLst/>
            </a:prstGeom>
            <a:solidFill>
              <a:srgbClr val="FA0EB7">
                <a:alpha val="20000"/>
              </a:srgbClr>
            </a:solidFill>
            <a:ln w="50800">
              <a:solidFill>
                <a:srgbClr val="FA0EB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3A1E11E9-B682-46D4-55F2-9819CD1E253A}"/>
                </a:ext>
              </a:extLst>
            </p:cNvPr>
            <p:cNvSpPr txBox="1"/>
            <p:nvPr/>
          </p:nvSpPr>
          <p:spPr>
            <a:xfrm>
              <a:off x="3084891" y="1579071"/>
              <a:ext cx="171834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b="1" dirty="0">
                  <a:ln w="3175">
                    <a:solidFill>
                      <a:schemeClr val="bg1"/>
                    </a:solidFill>
                  </a:ln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訪問看護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EAFC1A8D-D41A-41AE-F0BE-1AA00CFFAB4F}"/>
                </a:ext>
              </a:extLst>
            </p:cNvPr>
            <p:cNvSpPr txBox="1"/>
            <p:nvPr/>
          </p:nvSpPr>
          <p:spPr>
            <a:xfrm>
              <a:off x="569647" y="2000201"/>
              <a:ext cx="6551115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ja-JP" b="1" dirty="0">
                  <a:ln w="3175">
                    <a:solidFill>
                      <a:schemeClr val="bg1"/>
                    </a:solidFill>
                  </a:ln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24</a:t>
              </a:r>
              <a:r>
                <a:rPr kumimoji="1" lang="ja-JP" altLang="en-US" b="1" dirty="0">
                  <a:ln w="3175">
                    <a:solidFill>
                      <a:schemeClr val="bg1"/>
                    </a:solidFill>
                  </a:ln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時間緊急対応可能</a:t>
              </a:r>
              <a:endParaRPr kumimoji="1" lang="en-US" altLang="ja-JP" b="1" dirty="0">
                <a:ln w="3175">
                  <a:solidFill>
                    <a:schemeClr val="bg1"/>
                  </a:solidFill>
                </a:ln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ctr"/>
              <a:r>
                <a:rPr kumimoji="1" lang="ja-JP" altLang="en-US" sz="1800" b="1" dirty="0">
                  <a:ln w="3175">
                    <a:solidFill>
                      <a:schemeClr val="bg1"/>
                    </a:solidFill>
                  </a:ln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お看取り（ターミナルケア）</a:t>
              </a:r>
              <a:r>
                <a:rPr kumimoji="1" lang="en-US" altLang="ja-JP" sz="1800" b="1" dirty="0">
                  <a:ln w="3175">
                    <a:solidFill>
                      <a:schemeClr val="bg1"/>
                    </a:solidFill>
                  </a:ln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2023</a:t>
              </a:r>
              <a:r>
                <a:rPr kumimoji="1" lang="ja-JP" altLang="en-US" sz="1800" b="1" dirty="0">
                  <a:ln w="3175">
                    <a:solidFill>
                      <a:schemeClr val="bg1"/>
                    </a:solidFill>
                  </a:ln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年実績　</a:t>
              </a:r>
              <a:r>
                <a:rPr kumimoji="1" lang="en-US" altLang="ja-JP" sz="1800" b="1" dirty="0">
                  <a:ln w="3175">
                    <a:solidFill>
                      <a:schemeClr val="bg1"/>
                    </a:solidFill>
                  </a:ln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17</a:t>
              </a:r>
              <a:r>
                <a:rPr kumimoji="1" lang="ja-JP" altLang="en-US" sz="1800" b="1" dirty="0">
                  <a:ln w="3175">
                    <a:solidFill>
                      <a:schemeClr val="bg1"/>
                    </a:solidFill>
                  </a:ln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件</a:t>
              </a:r>
              <a:endParaRPr kumimoji="1" lang="en-US" altLang="ja-JP" sz="1800" b="1" dirty="0">
                <a:ln w="3175">
                  <a:solidFill>
                    <a:schemeClr val="bg1"/>
                  </a:solidFill>
                </a:ln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ctr"/>
              <a:r>
                <a:rPr kumimoji="1" lang="ja-JP" altLang="en-US" b="1" dirty="0">
                  <a:ln w="3175">
                    <a:solidFill>
                      <a:schemeClr val="bg1"/>
                    </a:solidFill>
                  </a:ln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がん看護、療養型病院の経験者多数</a:t>
              </a:r>
              <a:endParaRPr kumimoji="1" lang="en-US" altLang="ja-JP" b="1" dirty="0">
                <a:ln w="3175">
                  <a:solidFill>
                    <a:schemeClr val="bg1"/>
                  </a:solidFill>
                </a:ln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ctr"/>
              <a:r>
                <a:rPr kumimoji="1" lang="ja-JP" altLang="en-US" sz="1800" b="1" dirty="0">
                  <a:ln w="3175">
                    <a:solidFill>
                      <a:schemeClr val="bg1"/>
                    </a:solidFill>
                  </a:ln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土日の訪問は相談可！</a:t>
              </a:r>
              <a:endParaRPr kumimoji="1" lang="en-US" altLang="ja-JP" sz="1800" b="1" dirty="0">
                <a:ln w="3175">
                  <a:solidFill>
                    <a:schemeClr val="bg1"/>
                  </a:solidFill>
                </a:ln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ctr"/>
              <a:r>
                <a:rPr kumimoji="1" lang="ja-JP" altLang="en-US" b="1" dirty="0">
                  <a:ln w="3175">
                    <a:solidFill>
                      <a:schemeClr val="bg1"/>
                    </a:solidFill>
                  </a:ln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正看護師６名在籍！全員女性。</a:t>
              </a:r>
              <a:endParaRPr kumimoji="1" lang="ja-JP" altLang="en-US" sz="1800" b="1" dirty="0">
                <a:ln w="3175">
                  <a:solidFill>
                    <a:schemeClr val="bg1"/>
                  </a:solidFill>
                </a:ln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F5D74E2E-BBAA-6F13-CD7B-E3BC4E5A433D}"/>
              </a:ext>
            </a:extLst>
          </p:cNvPr>
          <p:cNvGrpSpPr/>
          <p:nvPr/>
        </p:nvGrpSpPr>
        <p:grpSpPr>
          <a:xfrm>
            <a:off x="404314" y="2421868"/>
            <a:ext cx="6784848" cy="1579416"/>
            <a:chOff x="391614" y="3812518"/>
            <a:chExt cx="6784848" cy="1579416"/>
          </a:xfrm>
        </p:grpSpPr>
        <p:sp>
          <p:nvSpPr>
            <p:cNvPr id="10" name="四角形: 角を丸くする 9">
              <a:extLst>
                <a:ext uri="{FF2B5EF4-FFF2-40B4-BE49-F238E27FC236}">
                  <a16:creationId xmlns:a16="http://schemas.microsoft.com/office/drawing/2014/main" id="{AD823A3D-8FC4-D057-181B-B3D5C7E97A40}"/>
                </a:ext>
              </a:extLst>
            </p:cNvPr>
            <p:cNvSpPr/>
            <p:nvPr/>
          </p:nvSpPr>
          <p:spPr>
            <a:xfrm>
              <a:off x="391614" y="3812518"/>
              <a:ext cx="6784848" cy="1579416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  <a:alpha val="20000"/>
              </a:schemeClr>
            </a:solidFill>
            <a:ln w="508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40A15437-562E-FD0A-9F44-D7188DF05CFA}"/>
                </a:ext>
              </a:extLst>
            </p:cNvPr>
            <p:cNvSpPr txBox="1"/>
            <p:nvPr/>
          </p:nvSpPr>
          <p:spPr>
            <a:xfrm>
              <a:off x="2806371" y="3821521"/>
              <a:ext cx="20914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b="1" dirty="0">
                  <a:ln w="3175">
                    <a:solidFill>
                      <a:schemeClr val="bg1"/>
                    </a:solidFill>
                  </a:ln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訪問リハビリ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6E38BCB3-EF5E-98E2-ABE6-4B83ED391212}"/>
                </a:ext>
              </a:extLst>
            </p:cNvPr>
            <p:cNvSpPr txBox="1"/>
            <p:nvPr/>
          </p:nvSpPr>
          <p:spPr>
            <a:xfrm>
              <a:off x="501331" y="4191605"/>
              <a:ext cx="6551115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ja-JP" b="1" dirty="0">
                  <a:ln w="3175">
                    <a:solidFill>
                      <a:schemeClr val="bg1"/>
                    </a:solidFill>
                  </a:ln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PT</a:t>
              </a:r>
              <a:r>
                <a:rPr kumimoji="1" lang="ja-JP" altLang="en-US" b="1" dirty="0">
                  <a:ln w="3175">
                    <a:solidFill>
                      <a:schemeClr val="bg1"/>
                    </a:solidFill>
                  </a:ln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、</a:t>
              </a:r>
              <a:r>
                <a:rPr kumimoji="1" lang="en-US" altLang="ja-JP" b="1" dirty="0">
                  <a:ln w="3175">
                    <a:solidFill>
                      <a:schemeClr val="bg1"/>
                    </a:solidFill>
                  </a:ln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OT</a:t>
              </a:r>
              <a:r>
                <a:rPr kumimoji="1" lang="ja-JP" altLang="en-US" b="1" dirty="0">
                  <a:ln w="3175">
                    <a:solidFill>
                      <a:schemeClr val="bg1"/>
                    </a:solidFill>
                  </a:ln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によるリハビリ全般可能</a:t>
              </a:r>
              <a:endParaRPr kumimoji="1" lang="en-US" altLang="ja-JP" b="1" dirty="0">
                <a:ln w="3175">
                  <a:solidFill>
                    <a:schemeClr val="bg1"/>
                  </a:solidFill>
                </a:ln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ctr"/>
              <a:r>
                <a:rPr kumimoji="1" lang="ja-JP" altLang="en-US" sz="1800" b="1" dirty="0">
                  <a:ln w="3175">
                    <a:solidFill>
                      <a:schemeClr val="bg1"/>
                    </a:solidFill>
                  </a:ln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リハビリのお試しの希望があれば対応可能</a:t>
              </a:r>
              <a:endParaRPr kumimoji="1" lang="en-US" altLang="ja-JP" sz="1800" b="1" dirty="0">
                <a:ln w="3175">
                  <a:solidFill>
                    <a:schemeClr val="bg1"/>
                  </a:solidFill>
                </a:ln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ctr"/>
              <a:r>
                <a:rPr kumimoji="1" lang="ja-JP" altLang="en-US" sz="1800" b="1" dirty="0">
                  <a:ln w="3175">
                    <a:solidFill>
                      <a:schemeClr val="bg1"/>
                    </a:solidFill>
                  </a:ln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個別に合わせたリハビリプランの作成、実施</a:t>
              </a:r>
              <a:endParaRPr kumimoji="1" lang="en-US" altLang="ja-JP" sz="1800" b="1" dirty="0">
                <a:ln w="3175">
                  <a:solidFill>
                    <a:schemeClr val="bg1"/>
                  </a:solidFill>
                </a:ln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ctr"/>
              <a:r>
                <a:rPr kumimoji="1" lang="ja-JP" altLang="en-US" b="1" dirty="0">
                  <a:ln w="3175">
                    <a:solidFill>
                      <a:schemeClr val="bg1"/>
                    </a:solidFill>
                  </a:ln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スタッフ</a:t>
              </a:r>
              <a:r>
                <a:rPr kumimoji="1" lang="en-US" altLang="ja-JP" b="1" dirty="0">
                  <a:ln w="3175">
                    <a:solidFill>
                      <a:schemeClr val="bg1"/>
                    </a:solidFill>
                  </a:ln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5</a:t>
              </a:r>
              <a:r>
                <a:rPr kumimoji="1" lang="ja-JP" altLang="en-US" b="1" dirty="0">
                  <a:ln w="3175">
                    <a:solidFill>
                      <a:schemeClr val="bg1"/>
                    </a:solidFill>
                  </a:ln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名在籍（</a:t>
              </a:r>
              <a:r>
                <a:rPr kumimoji="1" lang="en-US" altLang="ja-JP" b="1" dirty="0">
                  <a:ln w="3175">
                    <a:solidFill>
                      <a:schemeClr val="bg1"/>
                    </a:solidFill>
                  </a:ln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PT4</a:t>
              </a:r>
              <a:r>
                <a:rPr kumimoji="1" lang="ja-JP" altLang="en-US" b="1" dirty="0">
                  <a:ln w="3175">
                    <a:solidFill>
                      <a:schemeClr val="bg1"/>
                    </a:solidFill>
                  </a:ln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名、</a:t>
              </a:r>
              <a:r>
                <a:rPr kumimoji="1" lang="en-US" altLang="ja-JP" b="1" dirty="0">
                  <a:ln w="3175">
                    <a:solidFill>
                      <a:schemeClr val="bg1"/>
                    </a:solidFill>
                  </a:ln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OT1</a:t>
              </a:r>
              <a:r>
                <a:rPr kumimoji="1" lang="ja-JP" altLang="en-US" b="1" dirty="0">
                  <a:ln w="3175">
                    <a:solidFill>
                      <a:schemeClr val="bg1"/>
                    </a:solidFill>
                  </a:ln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名</a:t>
              </a:r>
              <a:r>
                <a:rPr kumimoji="1" lang="ja-JP" altLang="en-US" b="1" dirty="0">
                  <a:ln w="3175">
                    <a:solidFill>
                      <a:schemeClr val="bg1"/>
                    </a:solidFill>
                  </a:ln>
                  <a:latin typeface="HGS明朝B" panose="02020800000000000000" pitchFamily="18" charset="-128"/>
                  <a:ea typeface="HGS明朝B" panose="02020800000000000000" pitchFamily="18" charset="-128"/>
                </a:rPr>
                <a:t>）</a:t>
              </a:r>
              <a:endParaRPr kumimoji="1" lang="ja-JP" altLang="en-US" sz="1800" b="1" dirty="0">
                <a:ln w="3175">
                  <a:solidFill>
                    <a:schemeClr val="bg1"/>
                  </a:solidFill>
                </a:ln>
                <a:latin typeface="HGS明朝B" panose="02020800000000000000" pitchFamily="18" charset="-128"/>
                <a:ea typeface="HGS明朝B" panose="02020800000000000000" pitchFamily="18" charset="-128"/>
              </a:endParaRPr>
            </a:p>
          </p:txBody>
        </p:sp>
      </p:grp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4CB5306-5DD6-FFF7-9F24-D6D9BDC4B853}"/>
              </a:ext>
            </a:extLst>
          </p:cNvPr>
          <p:cNvSpPr txBox="1"/>
          <p:nvPr/>
        </p:nvSpPr>
        <p:spPr>
          <a:xfrm>
            <a:off x="1182991" y="9239976"/>
            <a:ext cx="7184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S明朝B" panose="02020800000000000000" pitchFamily="18" charset="-128"/>
                <a:ea typeface="HGS明朝B" panose="02020800000000000000" pitchFamily="18" charset="-128"/>
              </a:rPr>
              <a:t>リハビリ訪問看護ステーション ライブ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17C2AAC-3C6D-DD4C-D357-50FF05F2C71E}"/>
              </a:ext>
            </a:extLst>
          </p:cNvPr>
          <p:cNvSpPr txBox="1"/>
          <p:nvPr/>
        </p:nvSpPr>
        <p:spPr>
          <a:xfrm>
            <a:off x="1633531" y="9721479"/>
            <a:ext cx="6147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HGS明朝B" panose="02020800000000000000" pitchFamily="18" charset="-128"/>
                <a:ea typeface="HGS明朝B" panose="02020800000000000000" pitchFamily="18" charset="-128"/>
              </a:rPr>
              <a:t>～利用者様の</a:t>
            </a:r>
            <a:r>
              <a:rPr kumimoji="1" lang="en-US" altLang="ja-JP" sz="2400" b="1" dirty="0">
                <a:latin typeface="HGS明朝B" panose="02020800000000000000" pitchFamily="18" charset="-128"/>
                <a:ea typeface="HGS明朝B" panose="02020800000000000000" pitchFamily="18" charset="-128"/>
              </a:rPr>
              <a:t>『</a:t>
            </a:r>
            <a:r>
              <a:rPr kumimoji="1" lang="ja-JP" altLang="en-US" sz="2400" b="1" dirty="0">
                <a:solidFill>
                  <a:srgbClr val="FF0000"/>
                </a:solidFill>
                <a:latin typeface="HGS明朝B" panose="02020800000000000000" pitchFamily="18" charset="-128"/>
                <a:ea typeface="HGS明朝B" panose="02020800000000000000" pitchFamily="18" charset="-128"/>
              </a:rPr>
              <a:t>生きる</a:t>
            </a:r>
            <a:r>
              <a:rPr kumimoji="1" lang="en-US" altLang="ja-JP" sz="2400" b="1" dirty="0">
                <a:latin typeface="HGS明朝B" panose="02020800000000000000" pitchFamily="18" charset="-128"/>
                <a:ea typeface="HGS明朝B" panose="02020800000000000000" pitchFamily="18" charset="-128"/>
              </a:rPr>
              <a:t>』</a:t>
            </a:r>
            <a:r>
              <a:rPr kumimoji="1" lang="ja-JP" altLang="en-US" sz="2400" b="1" dirty="0">
                <a:latin typeface="HGS明朝B" panose="02020800000000000000" pitchFamily="18" charset="-128"/>
                <a:ea typeface="HGS明朝B" panose="02020800000000000000" pitchFamily="18" charset="-128"/>
              </a:rPr>
              <a:t>をサポートする～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C7F9B4C1-CA8C-5B24-F9BC-04C9158B0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14" y="4434241"/>
            <a:ext cx="1950668" cy="144000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0D368A8C-E1A7-C0BD-0627-6BE42C1DA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540" y="4446858"/>
            <a:ext cx="1918297" cy="1440000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C702AF8-29B5-4BDE-A9E5-17964FB7A4E7}"/>
              </a:ext>
            </a:extLst>
          </p:cNvPr>
          <p:cNvSpPr txBox="1"/>
          <p:nvPr/>
        </p:nvSpPr>
        <p:spPr>
          <a:xfrm>
            <a:off x="258364" y="4085447"/>
            <a:ext cx="3054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管理者　早乙女 友紀子</a:t>
            </a:r>
            <a:r>
              <a:rPr kumimoji="1" lang="en-US" altLang="ja-JP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看護師</a:t>
            </a:r>
            <a:r>
              <a:rPr kumimoji="1" lang="en-US" altLang="ja-JP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1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AE94D48-8701-3A0A-FF8F-EB9F44C45B0F}"/>
              </a:ext>
            </a:extLst>
          </p:cNvPr>
          <p:cNvSpPr txBox="1"/>
          <p:nvPr/>
        </p:nvSpPr>
        <p:spPr>
          <a:xfrm>
            <a:off x="3518577" y="4085447"/>
            <a:ext cx="3396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リハビリ責任者　秋田 聖司</a:t>
            </a:r>
            <a:r>
              <a:rPr kumimoji="1" lang="en-US" altLang="ja-JP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理学療法士</a:t>
            </a:r>
            <a:r>
              <a:rPr kumimoji="1" lang="en-US" altLang="ja-JP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1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273472B-7B65-B359-97DF-9AC4C1941317}"/>
              </a:ext>
            </a:extLst>
          </p:cNvPr>
          <p:cNvSpPr txBox="1"/>
          <p:nvPr/>
        </p:nvSpPr>
        <p:spPr>
          <a:xfrm>
            <a:off x="632414" y="10173327"/>
            <a:ext cx="7144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〒</a:t>
            </a:r>
            <a:r>
              <a:rPr kumimoji="1" lang="en-US" altLang="ja-JP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321-0157 </a:t>
            </a:r>
            <a:r>
              <a:rPr kumimoji="1" lang="ja-JP" altLang="en-US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栃木県宇都宮市幕田町</a:t>
            </a:r>
            <a:r>
              <a:rPr kumimoji="1" lang="en-US" altLang="ja-JP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41</a:t>
            </a:r>
            <a:r>
              <a:rPr kumimoji="1" lang="ja-JP" altLang="en-US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番地　☎　</a:t>
            </a:r>
            <a:r>
              <a:rPr kumimoji="1" lang="en-US" altLang="ja-JP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028‐611‐1970</a:t>
            </a:r>
            <a:endParaRPr kumimoji="1" lang="ja-JP" altLang="en-US" sz="2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98386519-53A6-BF16-2B11-7582F93E11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2" y="9693271"/>
            <a:ext cx="1312017" cy="684000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0B7BA936-F0B1-6841-8C3A-60AFD88A22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959" y="2691190"/>
            <a:ext cx="1273988" cy="1188000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064E031C-00B1-65BE-93A9-4A139A4FE1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25" y="1227094"/>
            <a:ext cx="1188000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924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3294B17-5555-A454-1CAE-75A40A5D8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75" y="1660758"/>
            <a:ext cx="3458907" cy="3476013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881996B-C0C9-FDFC-8806-AC6AE7E7EBAA}"/>
              </a:ext>
            </a:extLst>
          </p:cNvPr>
          <p:cNvSpPr txBox="1"/>
          <p:nvPr/>
        </p:nvSpPr>
        <p:spPr>
          <a:xfrm>
            <a:off x="325509" y="6759084"/>
            <a:ext cx="88056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▸ サービス内容： 訪問看護 、 訪問リハビリ</a:t>
            </a:r>
            <a:endParaRPr lang="en-US" altLang="ja-JP" sz="11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8A65E05-5E3E-BE46-29A3-04062308F21B}"/>
              </a:ext>
            </a:extLst>
          </p:cNvPr>
          <p:cNvSpPr txBox="1"/>
          <p:nvPr/>
        </p:nvSpPr>
        <p:spPr>
          <a:xfrm>
            <a:off x="325509" y="7003094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▸ 所在地：　〒</a:t>
            </a:r>
            <a:r>
              <a:rPr lang="en-US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321-0157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栃木県宇都宮市幕田町</a:t>
            </a:r>
            <a:r>
              <a:rPr lang="en-US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41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番地</a:t>
            </a:r>
            <a:endParaRPr lang="en-US" altLang="ja-JP" sz="11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51B8E40-6BD5-2D3B-E83C-25527AB86DF1}"/>
              </a:ext>
            </a:extLst>
          </p:cNvPr>
          <p:cNvSpPr txBox="1"/>
          <p:nvPr/>
        </p:nvSpPr>
        <p:spPr>
          <a:xfrm>
            <a:off x="325509" y="6504573"/>
            <a:ext cx="774528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▸ 管理者： 早乙女 友紀子　　リハビリ責任者： 秋田 聖司　</a:t>
            </a:r>
            <a:endParaRPr lang="ja-JP" altLang="en-US" sz="1100" dirty="0"/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F93B5286-910F-BC4F-8136-40C5FFB7511A}"/>
              </a:ext>
            </a:extLst>
          </p:cNvPr>
          <p:cNvSpPr/>
          <p:nvPr/>
        </p:nvSpPr>
        <p:spPr>
          <a:xfrm>
            <a:off x="139076" y="6202768"/>
            <a:ext cx="7281521" cy="1109896"/>
          </a:xfrm>
          <a:prstGeom prst="roundRect">
            <a:avLst/>
          </a:prstGeom>
          <a:noFill/>
          <a:ln w="22225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841FE82D-D014-5F3C-9380-5E0EDD7CF3C7}"/>
              </a:ext>
            </a:extLst>
          </p:cNvPr>
          <p:cNvSpPr txBox="1"/>
          <p:nvPr/>
        </p:nvSpPr>
        <p:spPr>
          <a:xfrm>
            <a:off x="91117" y="9408603"/>
            <a:ext cx="6600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リハビリ訪問看護ステーション ライブ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9AF09378-4C8A-13E4-F7F3-C39A0FE8ABE6}"/>
              </a:ext>
            </a:extLst>
          </p:cNvPr>
          <p:cNvSpPr txBox="1"/>
          <p:nvPr/>
        </p:nvSpPr>
        <p:spPr>
          <a:xfrm>
            <a:off x="316877" y="9809895"/>
            <a:ext cx="4890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TEL</a:t>
            </a:r>
            <a:r>
              <a:rPr kumimoji="1" lang="ja-JP" altLang="en-US" sz="2000" dirty="0"/>
              <a:t>．</a:t>
            </a:r>
            <a:r>
              <a:rPr kumimoji="1" lang="en-US" altLang="ja-JP" sz="2000" dirty="0"/>
              <a:t>028-611-1970</a:t>
            </a:r>
            <a:endParaRPr kumimoji="1" lang="ja-JP" altLang="en-US" sz="2000" dirty="0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B0D3FA7E-2C0C-5E33-6FF4-73148D76071E}"/>
              </a:ext>
            </a:extLst>
          </p:cNvPr>
          <p:cNvSpPr txBox="1"/>
          <p:nvPr/>
        </p:nvSpPr>
        <p:spPr>
          <a:xfrm>
            <a:off x="304177" y="10184022"/>
            <a:ext cx="4890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FAX</a:t>
            </a:r>
            <a:r>
              <a:rPr kumimoji="1" lang="ja-JP" altLang="en-US" sz="2000" dirty="0"/>
              <a:t>．</a:t>
            </a:r>
            <a:r>
              <a:rPr kumimoji="1" lang="en-US" altLang="ja-JP" sz="2000" dirty="0"/>
              <a:t>028-611-1971</a:t>
            </a:r>
            <a:endParaRPr kumimoji="1" lang="ja-JP" altLang="en-US" sz="2000" dirty="0"/>
          </a:p>
        </p:txBody>
      </p:sp>
      <p:pic>
        <p:nvPicPr>
          <p:cNvPr id="57" name="図 56">
            <a:extLst>
              <a:ext uri="{FF2B5EF4-FFF2-40B4-BE49-F238E27FC236}">
                <a16:creationId xmlns:a16="http://schemas.microsoft.com/office/drawing/2014/main" id="{E19706FD-E8F9-D5A9-127D-B64AAF225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280" y="9422471"/>
            <a:ext cx="1166066" cy="1226304"/>
          </a:xfrm>
          <a:prstGeom prst="rect">
            <a:avLst/>
          </a:prstGeom>
        </p:spPr>
      </p:pic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E83312BC-A7C3-A5E5-8195-8DA53966A742}"/>
              </a:ext>
            </a:extLst>
          </p:cNvPr>
          <p:cNvSpPr/>
          <p:nvPr/>
        </p:nvSpPr>
        <p:spPr>
          <a:xfrm>
            <a:off x="5003520" y="9575800"/>
            <a:ext cx="978180" cy="902941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HP</a:t>
            </a:r>
          </a:p>
          <a:p>
            <a:pPr algn="ctr"/>
            <a:r>
              <a:rPr kumimoji="1" lang="en-US" altLang="ja-JP" sz="1200" dirty="0">
                <a:solidFill>
                  <a:schemeClr val="tx1"/>
                </a:solidFill>
              </a:rPr>
              <a:t>UR</a:t>
            </a:r>
            <a:r>
              <a:rPr kumimoji="1" lang="ja-JP" altLang="en-US" sz="1200" dirty="0">
                <a:solidFill>
                  <a:schemeClr val="tx1"/>
                </a:solidFill>
              </a:rPr>
              <a:t>コード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488A605-6FF2-45B2-EE61-F14E420745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644" y="9689931"/>
            <a:ext cx="2002552" cy="104400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710D32F-1243-B551-D4FD-45A122298A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774" y="9417516"/>
            <a:ext cx="1152000" cy="115200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F8AF6E77-541F-758C-7D1B-1ECBBFA20B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938" y="10118526"/>
            <a:ext cx="468000" cy="468000"/>
          </a:xfrm>
          <a:prstGeom prst="rect">
            <a:avLst/>
          </a:prstGeom>
        </p:spPr>
      </p:pic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F03128F5-BAED-2F99-A22C-7D1D8B95DF5D}"/>
              </a:ext>
            </a:extLst>
          </p:cNvPr>
          <p:cNvSpPr/>
          <p:nvPr/>
        </p:nvSpPr>
        <p:spPr>
          <a:xfrm>
            <a:off x="0" y="-17332"/>
            <a:ext cx="7559675" cy="9257105"/>
          </a:xfrm>
          <a:prstGeom prst="rect">
            <a:avLst/>
          </a:prstGeom>
          <a:solidFill>
            <a:srgbClr val="00FF00">
              <a:alpha val="745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7" name="Picture 2">
            <a:extLst>
              <a:ext uri="{FF2B5EF4-FFF2-40B4-BE49-F238E27FC236}">
                <a16:creationId xmlns:a16="http://schemas.microsoft.com/office/drawing/2014/main" id="{97C49CFB-4A48-86A1-DF3A-DE8917768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720" y="7654736"/>
            <a:ext cx="2300850" cy="1294227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88E1FA9D-C529-1746-120D-2205B48703D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338" y="7671090"/>
            <a:ext cx="2300850" cy="128021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DD0A86A7-1427-E3E3-B7A9-8604C964B1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2696" y="7668034"/>
            <a:ext cx="1526406" cy="128021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4A32557-1572-9153-13EF-CB55E538DF85}"/>
              </a:ext>
            </a:extLst>
          </p:cNvPr>
          <p:cNvSpPr/>
          <p:nvPr/>
        </p:nvSpPr>
        <p:spPr>
          <a:xfrm>
            <a:off x="-80106" y="251172"/>
            <a:ext cx="77452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ja-JP" sz="28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- </a:t>
            </a:r>
            <a:r>
              <a:rPr lang="ja-JP" altLang="en-US" sz="28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訪問範囲</a:t>
            </a:r>
            <a:r>
              <a:rPr lang="en-US" altLang="ja-JP" sz="28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-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40101B8-633E-6947-05BD-4E165BC96F2B}"/>
              </a:ext>
            </a:extLst>
          </p:cNvPr>
          <p:cNvSpPr txBox="1"/>
          <p:nvPr/>
        </p:nvSpPr>
        <p:spPr>
          <a:xfrm>
            <a:off x="325509" y="6250062"/>
            <a:ext cx="774528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▸ 事業所： リハビリ訪問看護ステーションライブ  （サービスコード：０９６０１９０３０４）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E3344B6-9475-36B9-4D31-025CFEFC93BE}"/>
              </a:ext>
            </a:extLst>
          </p:cNvPr>
          <p:cNvSpPr txBox="1"/>
          <p:nvPr/>
        </p:nvSpPr>
        <p:spPr>
          <a:xfrm>
            <a:off x="150060" y="5294743"/>
            <a:ext cx="8066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※</a:t>
            </a:r>
            <a:r>
              <a:rPr kumimoji="1"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看護の訪問可能エリアは緊急訪問を想定しています。</a:t>
            </a:r>
            <a:endParaRPr kumimoji="1" lang="en-US" altLang="ja-JP" sz="1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定時訪問のみの場合、訪問可能となる地域もあります。お問い合わせください。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B977B73-5616-98A2-A938-B68C6B3B3BEF}"/>
              </a:ext>
            </a:extLst>
          </p:cNvPr>
          <p:cNvSpPr txBox="1"/>
          <p:nvPr/>
        </p:nvSpPr>
        <p:spPr>
          <a:xfrm>
            <a:off x="1776013" y="2383707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/>
              <a:t>宇都宮市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2C5FC4D-B1A9-2CA6-4A5A-1362828A686E}"/>
              </a:ext>
            </a:extLst>
          </p:cNvPr>
          <p:cNvSpPr txBox="1"/>
          <p:nvPr/>
        </p:nvSpPr>
        <p:spPr>
          <a:xfrm>
            <a:off x="326181" y="2938443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/>
              <a:t>鹿沼市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27A873B-7250-CCB4-9A8A-800EAB54B4CE}"/>
              </a:ext>
            </a:extLst>
          </p:cNvPr>
          <p:cNvSpPr txBox="1"/>
          <p:nvPr/>
        </p:nvSpPr>
        <p:spPr>
          <a:xfrm>
            <a:off x="607613" y="4322743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/>
              <a:t>栃木市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23DFBC2-5EFB-22E8-BCCA-8AFF00BB0346}"/>
              </a:ext>
            </a:extLst>
          </p:cNvPr>
          <p:cNvSpPr txBox="1"/>
          <p:nvPr/>
        </p:nvSpPr>
        <p:spPr>
          <a:xfrm>
            <a:off x="1834433" y="4573187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/>
              <a:t>下野市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4999793-4965-EC22-20DE-7DAB961EF96A}"/>
              </a:ext>
            </a:extLst>
          </p:cNvPr>
          <p:cNvSpPr txBox="1"/>
          <p:nvPr/>
        </p:nvSpPr>
        <p:spPr>
          <a:xfrm>
            <a:off x="1344552" y="3886834"/>
            <a:ext cx="1365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/>
              <a:t>壬生町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EFFB530-C735-60ED-38C1-E0F07F306967}"/>
              </a:ext>
            </a:extLst>
          </p:cNvPr>
          <p:cNvSpPr txBox="1"/>
          <p:nvPr/>
        </p:nvSpPr>
        <p:spPr>
          <a:xfrm>
            <a:off x="2099421" y="4045341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/>
              <a:t>上三川町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82464D9-DCC8-5A31-5576-DF32C09B920E}"/>
              </a:ext>
            </a:extLst>
          </p:cNvPr>
          <p:cNvSpPr txBox="1"/>
          <p:nvPr/>
        </p:nvSpPr>
        <p:spPr>
          <a:xfrm>
            <a:off x="-610285" y="1081009"/>
            <a:ext cx="880564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3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訪問地区： 宇都宮市、 壬生町、 下野市、 上三川町　（基本的に事務所から車で</a:t>
            </a:r>
            <a:r>
              <a:rPr lang="en-US" altLang="ja-JP" sz="13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30</a:t>
            </a:r>
            <a:r>
              <a:rPr lang="ja-JP" altLang="en-US" sz="13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分圏内）</a:t>
            </a:r>
            <a:endParaRPr lang="en-US" altLang="ja-JP" sz="13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CA06F339-71E9-1BE2-FF80-9787E1F54C7C}"/>
              </a:ext>
            </a:extLst>
          </p:cNvPr>
          <p:cNvCxnSpPr/>
          <p:nvPr/>
        </p:nvCxnSpPr>
        <p:spPr>
          <a:xfrm flipV="1">
            <a:off x="443496" y="1411497"/>
            <a:ext cx="6732004" cy="47416"/>
          </a:xfrm>
          <a:prstGeom prst="line">
            <a:avLst/>
          </a:prstGeom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DCDCDE6-FDC1-8CAC-EAD4-AD7014B600FB}"/>
              </a:ext>
            </a:extLst>
          </p:cNvPr>
          <p:cNvSpPr txBox="1"/>
          <p:nvPr/>
        </p:nvSpPr>
        <p:spPr>
          <a:xfrm>
            <a:off x="3710751" y="2075453"/>
            <a:ext cx="41368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宇都宮市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雀宮、若松原、陽南、姿川、横川、宮の原の中学校区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壬生町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全域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下野市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石橋、古山、細谷、石橋北の小学校区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上三川町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本郷北、明治、上三川北、上三川の小学校区　　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鹿沼市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石川、池ノ森の小学校区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AA681EE-F9DD-E925-F231-AAB0FAE42977}"/>
              </a:ext>
            </a:extLst>
          </p:cNvPr>
          <p:cNvSpPr txBox="1"/>
          <p:nvPr/>
        </p:nvSpPr>
        <p:spPr>
          <a:xfrm>
            <a:off x="2064298" y="3260714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ライブ</a:t>
            </a:r>
          </a:p>
        </p:txBody>
      </p:sp>
    </p:spTree>
    <p:extLst>
      <p:ext uri="{BB962C8B-B14F-4D97-AF65-F5344CB8AC3E}">
        <p14:creationId xmlns:p14="http://schemas.microsoft.com/office/powerpoint/2010/main" val="412576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180</TotalTime>
  <Words>350</Words>
  <Application>Microsoft Office PowerPoint</Application>
  <PresentationFormat>ユーザー設定</PresentationFormat>
  <Paragraphs>86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HGS明朝B</vt:lpstr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聖司 秋田</cp:lastModifiedBy>
  <cp:revision>17</cp:revision>
  <cp:lastPrinted>2024-05-01T00:15:06Z</cp:lastPrinted>
  <dcterms:created xsi:type="dcterms:W3CDTF">2023-12-15T07:36:41Z</dcterms:created>
  <dcterms:modified xsi:type="dcterms:W3CDTF">2024-05-01T00:35:09Z</dcterms:modified>
</cp:coreProperties>
</file>